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c8d199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c8d199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7c8d1999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7c8d1999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7c8d1999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7c8d1999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7ba0d8f9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7ba0d8f9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7c8d19991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7c8d19991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c8d19991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7c8d19991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c8d19991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c8d19991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7c8d19991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7c8d1999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7c8d19991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7c8d19991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7c8d19991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7c8d19991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is what life would look like if you all just listen to Mari and restart your PCs every week</a:t>
            </a:r>
            <a:endParaRPr>
              <a:solidFill>
                <a:schemeClr val="dk1"/>
              </a:solidFill>
            </a:endParaRPr>
          </a:p>
          <a:p>
            <a:pPr indent="0" lvl="0" marL="0" rtl="0" algn="l">
              <a:spcBef>
                <a:spcPts val="0"/>
              </a:spcBef>
              <a:spcAft>
                <a:spcPts val="0"/>
              </a:spcAft>
              <a:buNone/>
            </a:pPr>
            <a:r>
              <a:rPr lang="en-GB">
                <a:solidFill>
                  <a:schemeClr val="dk1"/>
                </a:solidFill>
              </a:rPr>
              <a:t>What have we learnt from this: ai is dark background, and lots of dark blue and purple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7c8d19991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7c8d19991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7c8d1999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7c8d1999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http://www.youtube.com/watch?v=FwFduRA_L6Q" TargetMode="External"/><Relationship Id="rId5" Type="http://schemas.openxmlformats.org/officeDocument/2006/relationships/image" Target="../media/image10.jpg"/><Relationship Id="rId6" Type="http://schemas.openxmlformats.org/officeDocument/2006/relationships/image" Target="../media/image6.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6.png"/><Relationship Id="rId13"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257950" y="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55" name="Google Shape;55;p13"/>
          <p:cNvPicPr preferRelativeResize="0"/>
          <p:nvPr/>
        </p:nvPicPr>
        <p:blipFill>
          <a:blip r:embed="rId3">
            <a:alphaModFix/>
          </a:blip>
          <a:stretch>
            <a:fillRect/>
          </a:stretch>
        </p:blipFill>
        <p:spPr>
          <a:xfrm>
            <a:off x="4572000" y="0"/>
            <a:ext cx="4572001" cy="2252287"/>
          </a:xfrm>
          <a:prstGeom prst="rect">
            <a:avLst/>
          </a:prstGeom>
          <a:noFill/>
          <a:ln>
            <a:noFill/>
          </a:ln>
        </p:spPr>
      </p:pic>
      <p:pic>
        <p:nvPicPr>
          <p:cNvPr descr="This is a demo of &quot;LeNet 1&quot;, the first convolutional network that could recognize handwritten digits with good speed and accuracy.&#10;&#10;It was developed in early 1989 in the Adaptive System Research Department, headed by Larry Jackel, at Bell Labs in Holmdel, NJ.&#10;&#10;This &quot;real time&quot; demo ran on a DSP card sitting in a 486 PC with a video camera and frame grabber card. The DSP card had an AT&amp;T DSP32C chip, which was the first 32-bit floating-point DSP and could reach an amazing 12.5 million multiply-accumulate operations per second.&#10;&#10;The network was trained using the SN environment (a Lisp-based neural net simulator, the predecessor of Lush, itself a kind of ancestor to Torch7, itself the ancestor of PyTorch).&#10;We wrote a kind of &quot;compiler&quot; in SN that produced a self-contained piece of C code that could run the network. The network weights were array literals inside the C source code. &#10;&#10;The network architecture was a ConvNet with 2 layers of 5x5 convolution with stride 2, and two fully-connected layers on top. There were no separate pooling layer (it was too expensive).&#10;It had 9760 parameters and 64,660 connections.&#10;&#10;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10;&#10;The network shown in this demo is described in our NIPS 1989 paper &quot;Handwritten digit recognition with a back-propagation network&quot;.&#10;https://direct.mit.edu/neco/article-abstract/1/4/541/5515/Backpropagation-Applied-to-Handwritten-Zip-Code&#10;&#10;&#10;The check reading system is described in our 1998 Proc. IEEE paper &quot;Gradient-Based Learning Applied to Document Recognition&quot; and in various shorter papers before that.&#10;&#10;Thanks to Larry Jackel for digitizing and editing the old VHS tape (and for holding the camera). There are cameo appearances by Donnie Henderson (who put together much of the demo) and Rich Howard, our lab director." id="56" name="Google Shape;56;p13" title="Convolutional Network Demo from 1989">
            <a:hlinkClick r:id="rId4"/>
          </p:cNvPr>
          <p:cNvPicPr preferRelativeResize="0"/>
          <p:nvPr/>
        </p:nvPicPr>
        <p:blipFill>
          <a:blip r:embed="rId5">
            <a:alphaModFix/>
          </a:blip>
          <a:stretch>
            <a:fillRect/>
          </a:stretch>
        </p:blipFill>
        <p:spPr>
          <a:xfrm>
            <a:off x="0" y="0"/>
            <a:ext cx="4512150" cy="2538075"/>
          </a:xfrm>
          <a:prstGeom prst="rect">
            <a:avLst/>
          </a:prstGeom>
          <a:noFill/>
          <a:ln>
            <a:noFill/>
          </a:ln>
        </p:spPr>
      </p:pic>
      <p:pic>
        <p:nvPicPr>
          <p:cNvPr id="57" name="Google Shape;57;p13"/>
          <p:cNvPicPr preferRelativeResize="0"/>
          <p:nvPr/>
        </p:nvPicPr>
        <p:blipFill>
          <a:blip r:embed="rId6">
            <a:alphaModFix/>
          </a:blip>
          <a:stretch>
            <a:fillRect/>
          </a:stretch>
        </p:blipFill>
        <p:spPr>
          <a:xfrm>
            <a:off x="4512150" y="2518290"/>
            <a:ext cx="4631851" cy="2607059"/>
          </a:xfrm>
          <a:prstGeom prst="rect">
            <a:avLst/>
          </a:prstGeom>
          <a:noFill/>
          <a:ln>
            <a:noFill/>
          </a:ln>
        </p:spPr>
      </p:pic>
      <p:pic>
        <p:nvPicPr>
          <p:cNvPr id="58" name="Google Shape;58;p13"/>
          <p:cNvPicPr preferRelativeResize="0"/>
          <p:nvPr/>
        </p:nvPicPr>
        <p:blipFill>
          <a:blip r:embed="rId7">
            <a:alphaModFix/>
          </a:blip>
          <a:stretch>
            <a:fillRect/>
          </a:stretch>
        </p:blipFill>
        <p:spPr>
          <a:xfrm>
            <a:off x="0" y="2538075"/>
            <a:ext cx="3882429" cy="258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4"/>
          <p:cNvPicPr preferRelativeResize="0"/>
          <p:nvPr/>
        </p:nvPicPr>
        <p:blipFill>
          <a:blip r:embed="rId3">
            <a:alphaModFix/>
          </a:blip>
          <a:stretch>
            <a:fillRect/>
          </a:stretch>
        </p:blipFill>
        <p:spPr>
          <a:xfrm>
            <a:off x="310787" y="0"/>
            <a:ext cx="852242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8" name="Shape 118"/>
        <p:cNvGrpSpPr/>
        <p:nvPr/>
      </p:nvGrpSpPr>
      <p:grpSpPr>
        <a:xfrm>
          <a:off x="0" y="0"/>
          <a:ext cx="0" cy="0"/>
          <a:chOff x="0" y="0"/>
          <a:chExt cx="0" cy="0"/>
        </a:xfrm>
      </p:grpSpPr>
      <p:pic>
        <p:nvPicPr>
          <p:cNvPr id="119" name="Google Shape;119;p25"/>
          <p:cNvPicPr preferRelativeResize="0"/>
          <p:nvPr/>
        </p:nvPicPr>
        <p:blipFill>
          <a:blip r:embed="rId3">
            <a:alphaModFix/>
          </a:blip>
          <a:stretch>
            <a:fillRect/>
          </a:stretch>
        </p:blipFill>
        <p:spPr>
          <a:xfrm>
            <a:off x="1449525" y="274450"/>
            <a:ext cx="6761975" cy="4081025"/>
          </a:xfrm>
          <a:prstGeom prst="rect">
            <a:avLst/>
          </a:prstGeom>
          <a:noFill/>
          <a:ln>
            <a:noFill/>
          </a:ln>
        </p:spPr>
      </p:pic>
      <p:pic>
        <p:nvPicPr>
          <p:cNvPr id="120" name="Google Shape;120;p25"/>
          <p:cNvPicPr preferRelativeResize="0"/>
          <p:nvPr/>
        </p:nvPicPr>
        <p:blipFill rotWithShape="1">
          <a:blip r:embed="rId4">
            <a:alphaModFix/>
          </a:blip>
          <a:srcRect b="6364" l="4959" r="1284" t="6329"/>
          <a:stretch/>
        </p:blipFill>
        <p:spPr>
          <a:xfrm>
            <a:off x="1264225" y="318950"/>
            <a:ext cx="1394325" cy="1034625"/>
          </a:xfrm>
          <a:prstGeom prst="rect">
            <a:avLst/>
          </a:prstGeom>
          <a:noFill/>
          <a:ln>
            <a:noFill/>
          </a:ln>
        </p:spPr>
      </p:pic>
      <p:pic>
        <p:nvPicPr>
          <p:cNvPr id="121" name="Google Shape;121;p25"/>
          <p:cNvPicPr preferRelativeResize="0"/>
          <p:nvPr/>
        </p:nvPicPr>
        <p:blipFill rotWithShape="1">
          <a:blip r:embed="rId5">
            <a:alphaModFix/>
          </a:blip>
          <a:srcRect b="5846" l="3295" r="1719" t="2662"/>
          <a:stretch/>
        </p:blipFill>
        <p:spPr>
          <a:xfrm>
            <a:off x="395225" y="1405175"/>
            <a:ext cx="1703049" cy="918400"/>
          </a:xfrm>
          <a:prstGeom prst="rect">
            <a:avLst/>
          </a:prstGeom>
          <a:noFill/>
          <a:ln>
            <a:noFill/>
          </a:ln>
        </p:spPr>
      </p:pic>
      <p:pic>
        <p:nvPicPr>
          <p:cNvPr id="122" name="Google Shape;122;p25"/>
          <p:cNvPicPr preferRelativeResize="0"/>
          <p:nvPr/>
        </p:nvPicPr>
        <p:blipFill rotWithShape="1">
          <a:blip r:embed="rId6">
            <a:alphaModFix/>
          </a:blip>
          <a:srcRect b="6766" l="9710" r="8690" t="6042"/>
          <a:stretch/>
        </p:blipFill>
        <p:spPr>
          <a:xfrm>
            <a:off x="7211250" y="1465925"/>
            <a:ext cx="1293276" cy="1034625"/>
          </a:xfrm>
          <a:prstGeom prst="rect">
            <a:avLst/>
          </a:prstGeom>
          <a:noFill/>
          <a:ln>
            <a:noFill/>
          </a:ln>
        </p:spPr>
      </p:pic>
      <p:pic>
        <p:nvPicPr>
          <p:cNvPr id="123" name="Google Shape;123;p25"/>
          <p:cNvPicPr preferRelativeResize="0"/>
          <p:nvPr/>
        </p:nvPicPr>
        <p:blipFill>
          <a:blip r:embed="rId7">
            <a:alphaModFix/>
          </a:blip>
          <a:stretch>
            <a:fillRect/>
          </a:stretch>
        </p:blipFill>
        <p:spPr>
          <a:xfrm>
            <a:off x="47225" y="3381313"/>
            <a:ext cx="1737524" cy="772225"/>
          </a:xfrm>
          <a:prstGeom prst="rect">
            <a:avLst/>
          </a:prstGeom>
          <a:noFill/>
          <a:ln>
            <a:noFill/>
          </a:ln>
        </p:spPr>
      </p:pic>
      <p:pic>
        <p:nvPicPr>
          <p:cNvPr id="124" name="Google Shape;124;p25"/>
          <p:cNvPicPr preferRelativeResize="0"/>
          <p:nvPr/>
        </p:nvPicPr>
        <p:blipFill rotWithShape="1">
          <a:blip r:embed="rId8">
            <a:alphaModFix/>
          </a:blip>
          <a:srcRect b="6326" l="7761" r="5031" t="11826"/>
          <a:stretch/>
        </p:blipFill>
        <p:spPr>
          <a:xfrm>
            <a:off x="-1023" y="2419675"/>
            <a:ext cx="2192835" cy="808825"/>
          </a:xfrm>
          <a:prstGeom prst="rect">
            <a:avLst/>
          </a:prstGeom>
          <a:noFill/>
          <a:ln>
            <a:noFill/>
          </a:ln>
        </p:spPr>
      </p:pic>
      <p:pic>
        <p:nvPicPr>
          <p:cNvPr id="125" name="Google Shape;125;p25" title="Screenshot 2025-09-05 at 16.25.51.png"/>
          <p:cNvPicPr preferRelativeResize="0"/>
          <p:nvPr/>
        </p:nvPicPr>
        <p:blipFill>
          <a:blip r:embed="rId9">
            <a:alphaModFix/>
          </a:blip>
          <a:stretch>
            <a:fillRect/>
          </a:stretch>
        </p:blipFill>
        <p:spPr>
          <a:xfrm>
            <a:off x="7001098" y="390829"/>
            <a:ext cx="1293275" cy="1075096"/>
          </a:xfrm>
          <a:prstGeom prst="rect">
            <a:avLst/>
          </a:prstGeom>
          <a:noFill/>
          <a:ln>
            <a:noFill/>
          </a:ln>
        </p:spPr>
      </p:pic>
      <p:pic>
        <p:nvPicPr>
          <p:cNvPr id="126" name="Google Shape;126;p25"/>
          <p:cNvPicPr preferRelativeResize="0"/>
          <p:nvPr/>
        </p:nvPicPr>
        <p:blipFill>
          <a:blip r:embed="rId10">
            <a:alphaModFix/>
          </a:blip>
          <a:stretch>
            <a:fillRect/>
          </a:stretch>
        </p:blipFill>
        <p:spPr>
          <a:xfrm>
            <a:off x="6872839" y="3283275"/>
            <a:ext cx="1703050" cy="1483536"/>
          </a:xfrm>
          <a:prstGeom prst="rect">
            <a:avLst/>
          </a:prstGeom>
          <a:noFill/>
          <a:ln>
            <a:noFill/>
          </a:ln>
        </p:spPr>
      </p:pic>
      <p:pic>
        <p:nvPicPr>
          <p:cNvPr id="127" name="Google Shape;127;p25"/>
          <p:cNvPicPr preferRelativeResize="0"/>
          <p:nvPr/>
        </p:nvPicPr>
        <p:blipFill>
          <a:blip r:embed="rId11">
            <a:alphaModFix/>
          </a:blip>
          <a:stretch>
            <a:fillRect/>
          </a:stretch>
        </p:blipFill>
        <p:spPr>
          <a:xfrm>
            <a:off x="5565236" y="3658600"/>
            <a:ext cx="1079664" cy="641775"/>
          </a:xfrm>
          <a:prstGeom prst="rect">
            <a:avLst/>
          </a:prstGeom>
          <a:noFill/>
          <a:ln>
            <a:noFill/>
          </a:ln>
        </p:spPr>
      </p:pic>
      <p:pic>
        <p:nvPicPr>
          <p:cNvPr id="128" name="Google Shape;128;p25"/>
          <p:cNvPicPr preferRelativeResize="0"/>
          <p:nvPr/>
        </p:nvPicPr>
        <p:blipFill>
          <a:blip r:embed="rId12">
            <a:alphaModFix/>
          </a:blip>
          <a:stretch>
            <a:fillRect/>
          </a:stretch>
        </p:blipFill>
        <p:spPr>
          <a:xfrm>
            <a:off x="1656475" y="3902850"/>
            <a:ext cx="1656989" cy="1034624"/>
          </a:xfrm>
          <a:prstGeom prst="rect">
            <a:avLst/>
          </a:prstGeom>
          <a:noFill/>
          <a:ln>
            <a:noFill/>
          </a:ln>
        </p:spPr>
      </p:pic>
      <p:pic>
        <p:nvPicPr>
          <p:cNvPr id="129" name="Google Shape;129;p25"/>
          <p:cNvPicPr preferRelativeResize="0"/>
          <p:nvPr/>
        </p:nvPicPr>
        <p:blipFill rotWithShape="1">
          <a:blip r:embed="rId13">
            <a:alphaModFix/>
          </a:blip>
          <a:srcRect b="13602" l="7472" r="3780" t="2589"/>
          <a:stretch/>
        </p:blipFill>
        <p:spPr>
          <a:xfrm>
            <a:off x="3560603" y="4107725"/>
            <a:ext cx="2022798" cy="107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13547" l="0" r="0" t="0"/>
          <a:stretch/>
        </p:blipFill>
        <p:spPr>
          <a:xfrm>
            <a:off x="107325" y="396475"/>
            <a:ext cx="4667526" cy="3530651"/>
          </a:xfrm>
          <a:prstGeom prst="rect">
            <a:avLst/>
          </a:prstGeom>
          <a:noFill/>
          <a:ln>
            <a:noFill/>
          </a:ln>
        </p:spPr>
      </p:pic>
      <p:pic>
        <p:nvPicPr>
          <p:cNvPr id="64" name="Google Shape;64;p14"/>
          <p:cNvPicPr preferRelativeResize="0"/>
          <p:nvPr/>
        </p:nvPicPr>
        <p:blipFill>
          <a:blip r:embed="rId4">
            <a:alphaModFix/>
          </a:blip>
          <a:stretch>
            <a:fillRect/>
          </a:stretch>
        </p:blipFill>
        <p:spPr>
          <a:xfrm>
            <a:off x="4805875" y="1065675"/>
            <a:ext cx="4338126" cy="229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609475" y="746450"/>
            <a:ext cx="6422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What will you learn?</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What is AI and where do LLMs fit in the AI landscape</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Basic intuition of LLMs work</a:t>
            </a:r>
            <a:endParaRPr sz="1800">
              <a:solidFill>
                <a:schemeClr val="lt2"/>
              </a:solidFill>
            </a:endParaRPr>
          </a:p>
          <a:p>
            <a:pPr indent="-342900" lvl="0" marL="457200" rtl="0" algn="l">
              <a:spcBef>
                <a:spcPts val="0"/>
              </a:spcBef>
              <a:spcAft>
                <a:spcPts val="0"/>
              </a:spcAft>
              <a:buClr>
                <a:schemeClr val="lt2"/>
              </a:buClr>
              <a:buSzPts val="1800"/>
              <a:buChar char="●"/>
            </a:pPr>
            <a:r>
              <a:rPr lang="en-GB" sz="1800">
                <a:solidFill>
                  <a:schemeClr val="lt2"/>
                </a:solidFill>
              </a:rPr>
              <a:t>Common pitfalls of using LLMs and why they happen</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1951250" y="915225"/>
            <a:ext cx="5717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AutoNum type="arabicPeriod"/>
            </a:pPr>
            <a:r>
              <a:rPr lang="en-GB" sz="1800">
                <a:solidFill>
                  <a:schemeClr val="lt2"/>
                </a:solidFill>
              </a:rPr>
              <a:t>LLM model architecture</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steps of a basic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Generating useful outputs from a trained LLM</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Let’s build an LLM from scratch!</a:t>
            </a:r>
            <a:endParaRPr sz="1800">
              <a:solidFill>
                <a:schemeClr val="lt2"/>
              </a:solidFill>
            </a:endParaRPr>
          </a:p>
          <a:p>
            <a:pPr indent="-342900" lvl="0" marL="457200" rtl="0" algn="l">
              <a:spcBef>
                <a:spcPts val="0"/>
              </a:spcBef>
              <a:spcAft>
                <a:spcPts val="0"/>
              </a:spcAft>
              <a:buClr>
                <a:schemeClr val="lt2"/>
              </a:buClr>
              <a:buSzPts val="1800"/>
              <a:buAutoNum type="arabicPeriod"/>
            </a:pPr>
            <a:r>
              <a:rPr lang="en-GB" sz="1800">
                <a:solidFill>
                  <a:schemeClr val="lt2"/>
                </a:solidFill>
              </a:rPr>
              <a:t>Common pitfalls of using LLMs</a:t>
            </a: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1737425" y="115875"/>
            <a:ext cx="5669149" cy="491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1531688" y="152400"/>
            <a:ext cx="60806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nvSpPr>
        <p:spPr>
          <a:xfrm>
            <a:off x="2630600" y="1037600"/>
            <a:ext cx="24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2"/>
                </a:solidFill>
              </a:rPr>
              <a:t>a</a:t>
            </a:r>
            <a:endParaRPr sz="18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